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sz="1800" b="0" i="0" u="none" strike="noStrike">
                <a:solidFill>
                  <a:srgbClr val="000000"/>
                </a:solidFill>
                <a:latin typeface="Arial"/>
              </a:rPr>
              <a:t>Potential Impact Statements by Domain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Impact count</c:v>
                </c:pt>
              </c:strCache>
            </c:strRef>
          </c:tx>
          <c:spPr>
            <a:solidFill>
              <a:srgbClr val="4472C4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Sheet1!$A$2:$A$9</c:f>
              <c:multiLvlStrCache>
                <c:ptCount val="8"/>
                <c:lvl>
                  <c:pt idx="0">
                    <c:v>Architecture &amp; Construction</c:v>
                  </c:pt>
                  <c:pt idx="1">
                    <c:v>Additive Manufacturing</c:v>
                  </c:pt>
                  <c:pt idx="2">
                    <c:v>AI &amp; Cognitive Computing</c:v>
                  </c:pt>
                  <c:pt idx="3">
                    <c:v>Software Dev. &amp; Tooling</c:v>
                  </c:pt>
                  <c:pt idx="4">
                    <c:v>Education &amp; Training</c:v>
                  </c:pt>
                  <c:pt idx="5">
                    <c:v>Manufacturing &amp; Product Design</c:v>
                  </c:pt>
                  <c:pt idx="6">
                    <c:v>Sustainability &amp; Env. Sci.</c:v>
                  </c:pt>
                  <c:pt idx="7">
                    <c:v>Project Mgmt. &amp; Collaboration</c:v>
                  </c:pt>
                </c:lvl>
              </c:multiLvlStrCache>
            </c:multiLvl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5</c:v>
                </c:pt>
                <c:pt idx="1">
                  <c:v>4</c:v>
                </c:pt>
                <c:pt idx="2">
                  <c:v>3</c:v>
                </c:pt>
                <c:pt idx="3">
                  <c:v>4</c:v>
                </c:pt>
                <c:pt idx="4">
                  <c:v>3</c:v>
                </c:pt>
                <c:pt idx="5">
                  <c:v>4</c:v>
                </c:pt>
                <c:pt idx="6">
                  <c:v>3</c:v>
                </c:pt>
                <c:pt idx="7">
                  <c:v>4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Domain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  <c:max val="6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Number of statements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image-1-1.png>
</file>

<file path=ppt/media/image-4-1.png>
</file>

<file path=ppt/media/image-5-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autodesk.com/design-make/articles/bim-building-information-modeling#:~:text=Building%20information%20modeling%20,and%20new%20ways%20of%20working" TargetMode="External"/><Relationship Id="rId2" Type="http://schemas.openxmlformats.org/officeDocument/2006/relationships/hyperlink" Target="https://aec-business.com/making-bim-data-actionable-with-knowledge-graphs/#:~:text=If%20you%20don%E2%80%99t%20want%20to,the%20connections%20between%20the%20entities" TargetMode="External"/><Relationship Id="rId3" Type="http://schemas.openxmlformats.org/officeDocument/2006/relationships/hyperlink" Target="file:///home/oai/share/Manus%20report%20-%20The_K3D_Advantage_A_Paradigm_Shift_for_Internal_AI_Memory.pdf#:~:text=The%20ability%20to%20navigate%20a,enable%20more%20sophisticated%20forms%20of" TargetMode="External"/><Relationship Id="rId4" Type="http://schemas.openxmlformats.org/officeDocument/2006/relationships/hyperlink" Target="file:///home/oai/share/Claude%20-%20Collective%20Intelligence%20in%20Shared%20K3D%20Space.pdf#:~:text=Distributed%20Intuition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hyperlink" Target="https://amfg.ai/2025/05/23/additive-construction-2025-how-and-why-companies-are-3d-printing-buildings/#:~:text=Construction%20is%20design,technologies%20is%20much%20less%20complicated" TargetMode="External"/><Relationship Id="rId3" Type="http://schemas.openxmlformats.org/officeDocument/2006/relationships/hyperlink" Target="https://nexa3d.com/blog/3d-printing-products-reduce-waste/#:~:text=sustainable%20future" TargetMode="External"/><Relationship Id="rId4" Type="http://schemas.openxmlformats.org/officeDocument/2006/relationships/hyperlink" Target="file:///home/oai/share/Claude%20-%20Collective%20Intelligence%20in%20Shared%20K3D%20Space.pdf#:~:text=Collective%20Problem,translating%20insights%20for%20human%20collaboration" TargetMode="External"/><Relationship Id="rId5" Type="http://schemas.openxmlformats.org/officeDocument/2006/relationships/hyperlink" Target="file:///home/oai/share/Manus%20report%202%20-%20The_K3D_Catalyst_Fostering_Human-Like_Reasoning_and_Intuition_in_AI.pdf#:~:text=the%20spatial%20organization%20of%20knowledge,to%20the%20new%20problem%2C%20a" TargetMode="External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hyperlink" Target="https://aec-business.com/making-bim-data-actionable-with-knowledge-graphs/#:~:text=If%20you%20don%E2%80%99t%20want%20to,the%20connections%20between%20the%20entities" TargetMode="External"/><Relationship Id="rId4" Type="http://schemas.openxmlformats.org/officeDocument/2006/relationships/hyperlink" Target="file:///home/oai/share/Manus%20report%20-%20The_K3D_Advantage_A_Paradigm_Shift_for_Internal_AI_Memory.pdf#:~:text=internal%20memory%20would%20revolutionize%20this,organization%20would%20make%20implicit%20connections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hyperlink" Target="https://www.autodesk.com/design-make/articles/bim-building-information-modeling#:~:text=continually%20updated%203D%20model%20that,management%20across%20all%20project%20phases" TargetMode="External"/><Relationship Id="rId3" Type="http://schemas.openxmlformats.org/officeDocument/2006/relationships/hyperlink" Target="https://nexa3d.com/blog/3d-printing-products-reduce-waste/#:~:text=sustainable%20future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hyperlink" Target="file:///home/oai/share/Manus%20report%20-%20The_K3D_Advantage_A_Paradigm_Shift_for_Internal_AI_Memory.pdf#:~:text=internal%20memory%20would%20revolutionize%20this,organization%20would%20make%20implicit%20connections" TargetMode="External"/><Relationship Id="rId2" Type="http://schemas.openxmlformats.org/officeDocument/2006/relationships/hyperlink" Target="file:///home/oai/share/Manus%20report%202%20-%20The_K3D_Catalyst_Fostering_Human-Like_Reasoning_and_Intuition_in_AI.pdf#:~:text=The%20concept%20of%20a%203D,new%20dimensions%20of%20cognitive%20capability" TargetMode="External"/><Relationship Id="rId3" Type="http://schemas.openxmlformats.org/officeDocument/2006/relationships/hyperlink" Target="file:///home/oai/share/Claude%20-%20Collective%20Intelligence%20in%20Shared%20K3D%20Space.pdf#:~:text=Collective%20Intelligence%20in%20Shared%20K3D,be%20sharing%20ways%20of%20thinking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e4b1e551-2a9e-4176-bc79-d11a02df74a9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029200" y="514350"/>
            <a:ext cx="4114800" cy="4114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65760" y="1463040"/>
            <a:ext cx="4754880" cy="18288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030A18"/>
                </a:solidFill>
              </a:rPr>
              <a:t>K3D Paradigm:
</a:t>
            </a:r>
            <a:pPr algn="l" indent="0" marL="0">
              <a:buNone/>
            </a:pPr>
            <a:r>
              <a:rPr lang="en-US" sz="3600" b="1" dirty="0">
                <a:solidFill>
                  <a:srgbClr val="030A18"/>
                </a:solidFill>
              </a:rPr>
              <a:t>Impact on BIM &amp; Additive Manufacturing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365760" y="3200400"/>
            <a:ext cx="475488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i="1" dirty="0">
                <a:solidFill>
                  <a:srgbClr val="030A18"/>
                </a:solidFill>
              </a:rPr>
              <a:t>Integrating spatial knowledge, human–AI collaboration &amp; 3D printing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365760" y="4343400"/>
            <a:ext cx="475488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August 1, 2025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ChatGPT Agent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Overview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463040"/>
            <a:ext cx="8229600" cy="320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Introduction: BIM, Additive Manufacturing &amp; K3D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Impact on BIM workflows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Human–AI co‑creation &amp; additive manufacturing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Software as a spatial knowledge tool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Domain impacts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AI vision &amp; conclusion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BIM Workflows &amp; K3D Integration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463040"/>
            <a:ext cx="45720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Map BIM elements into a 3D knowledge universe linking geometry, metadata &amp; semantics.</a:t>
            </a:r>
            <a:endParaRPr lang="en-US" sz="1200" dirty="0"/>
          </a:p>
          <a:p>
            <a:pPr marL="190500" indent="-1905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Traverse the space for clash detection &amp; context‑rich reasoning.</a:t>
            </a:r>
            <a:endParaRPr lang="en-US" sz="1200" dirty="0"/>
          </a:p>
          <a:p>
            <a:pPr marL="190500" indent="-1905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Support multi‑disciplinary collaboration &amp; knowledge resilience.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Extend BIM across lifecycle: design, construction, operations &amp; maintenance.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914400" y="3931920"/>
            <a:ext cx="2286000" cy="914400"/>
          </a:xfrm>
          <a:prstGeom prst="roundRect">
            <a:avLst>
              <a:gd name="adj" fmla="val 10000"/>
            </a:avLst>
          </a:prstGeom>
          <a:solidFill>
            <a:srgbClr val="E2ECF8"/>
          </a:solidFill>
          <a:ln w="12700">
            <a:solidFill>
              <a:srgbClr val="A5C4E5"/>
            </a:solidFill>
            <a:prstDash val="solid"/>
          </a:ln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914400" y="3931920"/>
            <a:ext cx="2286000" cy="914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BIM Model
</a:t>
            </a:r>
            <a:pPr algn="ctr"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geometry + attributes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3200400" y="4206240"/>
            <a:ext cx="365760" cy="365760"/>
          </a:xfrm>
          <a:prstGeom prst="rightArrow">
            <a:avLst/>
          </a:prstGeom>
          <a:solidFill>
            <a:srgbClr val="A5C4E5"/>
          </a:solidFill>
          <a:ln w="12700">
            <a:solidFill>
              <a:srgbClr val="A5C4E5"/>
            </a:solidFill>
            <a:prstDash val="solid"/>
          </a:ln>
        </p:spPr>
        <p:txBody>
          <a:bodyPr/>
          <a:p/>
        </p:txBody>
      </p:sp>
      <p:sp>
        <p:nvSpPr>
          <p:cNvPr id="7" name="Shape 5"/>
          <p:cNvSpPr/>
          <p:nvPr/>
        </p:nvSpPr>
        <p:spPr>
          <a:xfrm>
            <a:off x="3566160" y="3931920"/>
            <a:ext cx="2286000" cy="914400"/>
          </a:xfrm>
          <a:prstGeom prst="roundRect">
            <a:avLst>
              <a:gd name="adj" fmla="val 10000"/>
            </a:avLst>
          </a:prstGeom>
          <a:solidFill>
            <a:srgbClr val="D0E2F2"/>
          </a:solidFill>
          <a:ln w="12700">
            <a:solidFill>
              <a:srgbClr val="92B6DA"/>
            </a:solidFill>
            <a:prstDash val="solid"/>
          </a:ln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3566160" y="3931920"/>
            <a:ext cx="2286000" cy="914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Knowledge Graph
</a:t>
            </a:r>
            <a:pPr algn="ctr"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semantic relationships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5852160" y="4206240"/>
            <a:ext cx="365760" cy="365760"/>
          </a:xfrm>
          <a:prstGeom prst="rightArrow">
            <a:avLst/>
          </a:prstGeom>
          <a:solidFill>
            <a:srgbClr val="92B6DA"/>
          </a:solidFill>
          <a:ln w="12700">
            <a:solidFill>
              <a:srgbClr val="92B6DA"/>
            </a:solidFill>
            <a:prstDash val="solid"/>
          </a:ln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6217920" y="3931920"/>
            <a:ext cx="2286000" cy="914400"/>
          </a:xfrm>
          <a:prstGeom prst="roundRect">
            <a:avLst>
              <a:gd name="adj" fmla="val 10000"/>
            </a:avLst>
          </a:prstGeom>
          <a:solidFill>
            <a:srgbClr val="B6CCE4"/>
          </a:solidFill>
          <a:ln w="12700">
            <a:solidFill>
              <a:srgbClr val="6F95C7"/>
            </a:solidFill>
            <a:prstDash val="solid"/>
          </a:ln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6217920" y="3931920"/>
            <a:ext cx="2286000" cy="914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K3D Space
</a:t>
            </a:r>
            <a:pPr algn="ctr"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3D vector universe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365760" y="4777740"/>
            <a:ext cx="8412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1"/>
              </a:rPr>
              <a:t>[1]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2"/>
              </a:rPr>
              <a:t>[2]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3"/>
              </a:rPr>
              <a:t>[3]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4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Human–AI Co‑creation &amp; Additive Manufacturing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463040"/>
            <a:ext cx="457200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Multi‑mind collaboration across global teams &amp; AI; shared reasoning trails.</a:t>
            </a:r>
            <a:endParaRPr lang="en-US" sz="1200" dirty="0"/>
          </a:p>
          <a:p>
            <a:pPr marL="190500" indent="-1905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Integrate AM with BIM &amp; K3D: embed print parameters &amp; materials in the knowledge space.</a:t>
            </a:r>
            <a:endParaRPr lang="en-US" sz="1200" dirty="0"/>
          </a:p>
          <a:p>
            <a:pPr marL="190500" indent="-1905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3D printing reduces material use (~90%) &amp; halves energy consumption; faster &amp; custom builds.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AI analyses BIM data, proposes print strategies &amp; optimizes structures; humans provide creativity &amp; oversight.</a:t>
            </a:r>
            <a:endParaRPr lang="en-US" sz="1200" dirty="0"/>
          </a:p>
        </p:txBody>
      </p:sp>
      <p:pic>
        <p:nvPicPr>
          <p:cNvPr id="4" name="Image 0" descr="/home/oai/share/8618f43a-2927-4ff4-a9d4-4adc0d8aad75.png">    </p:cNvPr>
          <p:cNvPicPr>
            <a:picLocks noChangeAspect="1"/>
          </p:cNvPicPr>
          <p:nvPr/>
        </p:nvPicPr>
        <p:blipFill>
          <a:blip r:embed="rId1"/>
          <a:srcRect l="11905" r="11905" t="0" b="0"/>
          <a:stretch/>
        </p:blipFill>
        <p:spPr>
          <a:xfrm>
            <a:off x="5212080" y="1463040"/>
            <a:ext cx="3657600" cy="32004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65760" y="4777740"/>
            <a:ext cx="8412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2"/>
              </a:rPr>
              <a:t>[5]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3"/>
              </a:rPr>
              <a:t>[6]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4"/>
              </a:rPr>
              <a:t>[7]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5"/>
              </a:rPr>
              <a:t>[8]</a:t>
            </a:r>
            <a:endParaRPr lang="en-US" sz="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Software as a Spatial Knowledge Tool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554480"/>
            <a:ext cx="457200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190500" indent="-1905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Use CAD/BIM formats as vector databases; attach high‑dimensional embeddings to geometry.</a:t>
            </a:r>
            <a:endParaRPr lang="en-US" sz="1200" dirty="0"/>
          </a:p>
          <a:p>
            <a:pPr marL="190500" indent="-190500">
              <a:spcAft>
                <a:spcPts val="40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Link physical &amp; semantic data in a unified K3D space; update via sensors &amp; AR.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Promote open standards for interoperability; integrate CAD, game engines &amp; AI tools.</a:t>
            </a:r>
            <a:endParaRPr lang="en-US" sz="1200" dirty="0"/>
          </a:p>
        </p:txBody>
      </p:sp>
      <p:pic>
        <p:nvPicPr>
          <p:cNvPr id="4" name="Image 0" descr="/home/oai/share/6cbe715d-a947-40dc-b883-d619d14ef340.png">    </p:cNvPr>
          <p:cNvPicPr>
            <a:picLocks noChangeAspect="1"/>
          </p:cNvPicPr>
          <p:nvPr/>
        </p:nvPicPr>
        <p:blipFill>
          <a:blip r:embed="rId1"/>
          <a:srcRect l="11905" r="11905" t="0" b="0"/>
          <a:stretch/>
        </p:blipFill>
        <p:spPr>
          <a:xfrm>
            <a:off x="5212080" y="1554480"/>
            <a:ext cx="3657600" cy="32004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65760" y="4777740"/>
            <a:ext cx="8412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2"/>
              </a:rPr>
              <a:t>[9]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2"/>
              </a:rPr>
              <a:t>[10]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4"/>
              </a:rPr>
              <a:t>[11]</a:t>
            </a:r>
            <a:endParaRPr lang="en-US" sz="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Impact Across Domains</a:t>
            </a:r>
            <a:endParaRPr lang="en-US" sz="2400" dirty="0"/>
          </a:p>
        </p:txBody>
      </p:sp>
      <p:graphicFrame>
        <p:nvGraphicFramePr>
          <p:cNvPr id="3" name="Chart 0" descr=""/>
          <p:cNvGraphicFramePr/>
          <p:nvPr/>
        </p:nvGraphicFramePr>
        <p:xfrm>
          <a:off x="457200" y="1463040"/>
          <a:ext cx="8229600" cy="274320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4" name="Text 1"/>
          <p:cNvSpPr/>
          <p:nvPr/>
        </p:nvSpPr>
        <p:spPr>
          <a:xfrm>
            <a:off x="365760" y="4777740"/>
            <a:ext cx="8412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2"/>
              </a:rPr>
              <a:t>[12]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3"/>
              </a:rPr>
              <a:t>[13]</a:t>
            </a:r>
            <a:endParaRPr lang="en-US" sz="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Vision &amp; Conclusion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463040"/>
            <a:ext cx="8229600" cy="3291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As an AI system, I view K3D as a leap from linear context to a navigable 3D memory space. </a:t>
            </a:r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Spatial queries and analogical reasoning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 enable me to connect concepts more intuitively, collaborate with other agents and retain context over long dialogues.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Compared with current vector databases, the high‑dimensional K3D universe invites intuitive problem‑solving and fosters knowledge resilience across agents.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With human partners, improved reasoning and memory accelerate design cycles and innovation, transforming intangible ideas into physical objects via additive manufacturing.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We stand at the threshold of a teleknowledge era where humans and AI collaborate seamlessly; though challenges remain (standardization, visualization, computing costs), the potential to revolutionize engineering, education and beyond is immense.
</a:t>
            </a:r>
            <a:pPr indent="0" marL="0">
              <a:buNone/>
            </a:pPr>
            <a:r>
              <a:rPr lang="en-US" sz="1200" i="1" dirty="0">
                <a:solidFill>
                  <a:srgbClr val="030A18"/>
                </a:solidFill>
              </a:rPr>
              <a:t>— ChatGPT Agent (OpenAI)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365760" y="4777740"/>
            <a:ext cx="841248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1"/>
              </a:rPr>
              <a:t>[14]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2"/>
              </a:rPr>
              <a:t>[15]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55CC"/>
                </a:solidFill>
                <a:latin typeface="Arial" pitchFamily="34" charset="0"/>
                <a:ea typeface="Arial" pitchFamily="34" charset="-122"/>
                <a:cs typeface="Arial" pitchFamily="34" charset="-120"/>
                <a:hlinkClick r:id="rId3"/>
              </a:rPr>
              <a:t>[16]</a:t>
            </a:r>
            <a:endParaRPr lang="en-US" sz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2025-08-01T16:50:56Z</dcterms:created>
  <dcterms:modified xsi:type="dcterms:W3CDTF">2025-08-01T16:50:56Z</dcterms:modified>
</cp:coreProperties>
</file>